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7" r:id="rId3"/>
    <p:sldId id="290" r:id="rId4"/>
    <p:sldId id="287" r:id="rId5"/>
    <p:sldId id="285" r:id="rId6"/>
    <p:sldId id="291" r:id="rId7"/>
    <p:sldId id="266" r:id="rId8"/>
    <p:sldId id="259" r:id="rId9"/>
    <p:sldId id="273" r:id="rId10"/>
    <p:sldId id="272" r:id="rId11"/>
    <p:sldId id="289" r:id="rId12"/>
    <p:sldId id="264" r:id="rId13"/>
    <p:sldId id="274" r:id="rId14"/>
    <p:sldId id="270" r:id="rId15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D99540-DE15-47C3-9FF6-0EAB8A7351BA}" v="6" dt="2019-06-20T10:32:30.267"/>
    <p1510:client id="{7E212C16-873D-4726-9439-BA5408186B8C}" v="22" dt="2019-06-20T10:40:00.355"/>
    <p1510:client id="{8F2A6280-162C-4D51-929A-E31B4C672D8E}" v="621" dt="2019-06-20T22:44:27.276"/>
    <p1510:client id="{E022ADA1-4806-4160-AE00-E67DB5377796}" v="455" dt="2019-06-20T16:12:26.1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702" y="45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EB3F6A-2E3D-47B5-AB69-12C1A61833D1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B45DA-7FBA-400D-AF62-A7481BE2F77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18509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C3748-5789-4539-A659-7242C8FBE472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50D890-3435-4674-B8E3-9C917AD1251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9560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8579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28800" y="-1678561"/>
            <a:ext cx="5472608" cy="8754238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696" y="-1676617"/>
            <a:ext cx="5472608" cy="8754238"/>
          </a:xfrm>
          <a:prstGeom prst="rect">
            <a:avLst/>
          </a:prstGeom>
        </p:spPr>
      </p:pic>
      <p:pic>
        <p:nvPicPr>
          <p:cNvPr id="9" name="Inhaltsplatzhalter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212369"/>
            <a:ext cx="2484162" cy="840367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1" y="570156"/>
            <a:ext cx="3883510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E2CB127-F2E1-4CE1-92AE-B22BFDED6CED}" type="datetimeFigureOut">
              <a:rPr lang="de-DE" smtClean="0"/>
              <a:t>12.07.2019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7F2EAF5E-303F-4049-A150-600B368485DA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5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Xtra" panose="00000400000000000000" pitchFamily="2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124744"/>
            <a:ext cx="6588224" cy="2228730"/>
          </a:xfrm>
          <a:prstGeom prst="rect">
            <a:avLst/>
          </a:prstGeom>
        </p:spPr>
      </p:pic>
      <p:pic>
        <p:nvPicPr>
          <p:cNvPr id="2" name="Picture 2" descr="Ein Bild, das Text enthält.&#10;&#10;Mit hoher Zuverlässigkeit generierte Beschreibung">
            <a:extLst>
              <a:ext uri="{FF2B5EF4-FFF2-40B4-BE49-F238E27FC236}">
                <a16:creationId xmlns:a16="http://schemas.microsoft.com/office/drawing/2014/main" xmlns="" id="{5D225D75-ED06-49D4-B0C4-706DDDF44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5015" y="3478797"/>
            <a:ext cx="4022969" cy="330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999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683568" y="1412776"/>
            <a:ext cx="777686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3600">
                <a:latin typeface="Xtra"/>
              </a:rPr>
              <a:t>Persönliche Ziele - Ben</a:t>
            </a:r>
            <a:endParaRPr lang="de-DE" sz="3600">
              <a:latin typeface="Xtra" panose="00000400000000000000" pitchFamily="2" charset="0"/>
            </a:endParaRP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428914"/>
              </p:ext>
            </p:extLst>
          </p:nvPr>
        </p:nvGraphicFramePr>
        <p:xfrm>
          <a:off x="827584" y="2564904"/>
          <a:ext cx="3672408" cy="3096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24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096344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000" b="1" i="0" u="none" strike="noStrike" baseline="0" noProof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ZIELE  GATE  2</a:t>
                      </a:r>
                      <a:endParaRPr lang="de-DE" sz="2000" b="1" i="0" u="none" strike="noStrike" baseline="0" noProof="0" dirty="0" smtClean="0">
                        <a:latin typeface="Trajan Pro" pitchFamily="18" charset="0"/>
                      </a:endParaRPr>
                    </a:p>
                    <a:p>
                      <a:pPr lvl="0">
                        <a:buNone/>
                      </a:pPr>
                      <a:endParaRPr lang="de-DE" sz="2000" b="1" i="0" u="none" strike="noStrike" baseline="0" noProof="0" dirty="0" smtClean="0"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Weiteres Level bauen</a:t>
                      </a:r>
                      <a:endParaRPr lang="en-US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Mehr Assets erstellen</a:t>
                      </a:r>
                      <a:endParaRPr lang="en-US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Sound / Musik implementieren</a:t>
                      </a:r>
                      <a:endParaRPr lang="en-US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b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5" name="Tabelle 1">
            <a:extLst>
              <a:ext uri="{FF2B5EF4-FFF2-40B4-BE49-F238E27FC236}">
                <a16:creationId xmlns:a16="http://schemas.microsoft.com/office/drawing/2014/main" xmlns="" id="{582AEA6B-A83C-47B4-BF45-4DA9E5CC8C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8158609"/>
              </p:ext>
            </p:extLst>
          </p:nvPr>
        </p:nvGraphicFramePr>
        <p:xfrm>
          <a:off x="4503472" y="2564903"/>
          <a:ext cx="3672408" cy="3096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24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096344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000" b="1" i="0" u="none" strike="noStrike" baseline="0" noProof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ZIELE  </a:t>
                      </a:r>
                      <a:r>
                        <a:rPr lang="de-DE" sz="2000" b="1" i="0" u="none" strike="noStrike" baseline="0" noProof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Goldmaster</a:t>
                      </a:r>
                      <a:endParaRPr lang="de-DE" sz="2000" b="1" i="0" u="none" strike="noStrike" baseline="0" noProof="0" dirty="0">
                        <a:latin typeface="Trajan Pro" pitchFamily="18" charset="0"/>
                      </a:endParaRPr>
                    </a:p>
                    <a:p>
                      <a:pPr lvl="0">
                        <a:buNone/>
                      </a:pPr>
                      <a:endParaRPr lang="de-DE" sz="2000" b="1" i="0" u="none" strike="noStrike" baseline="0" noProof="0" dirty="0" smtClean="0"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Weiteres Level bauen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Umgebungssounds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en-US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en-US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Background Assets</a:t>
                      </a: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9" name="Multiplizieren 8"/>
          <p:cNvSpPr/>
          <p:nvPr/>
        </p:nvSpPr>
        <p:spPr>
          <a:xfrm>
            <a:off x="4006021" y="3414710"/>
            <a:ext cx="447675" cy="447675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L-Form 9"/>
          <p:cNvSpPr/>
          <p:nvPr/>
        </p:nvSpPr>
        <p:spPr>
          <a:xfrm rot="18314165">
            <a:off x="3999982" y="4084109"/>
            <a:ext cx="459750" cy="309027"/>
          </a:xfrm>
          <a:prstGeom prst="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L-Form 11"/>
          <p:cNvSpPr/>
          <p:nvPr/>
        </p:nvSpPr>
        <p:spPr>
          <a:xfrm rot="18314165">
            <a:off x="3964992" y="4638594"/>
            <a:ext cx="459750" cy="309027"/>
          </a:xfrm>
          <a:prstGeom prst="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453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683568" y="1412776"/>
            <a:ext cx="777686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3600">
                <a:latin typeface="Xtra"/>
              </a:rPr>
              <a:t>Persönliche Ziele - Dennis</a:t>
            </a:r>
            <a:endParaRPr lang="de-DE" sz="3600">
              <a:latin typeface="Xtra" panose="00000400000000000000" pitchFamily="2" charset="0"/>
            </a:endParaRP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3364509"/>
              </p:ext>
            </p:extLst>
          </p:nvPr>
        </p:nvGraphicFramePr>
        <p:xfrm>
          <a:off x="827584" y="2564904"/>
          <a:ext cx="3672408" cy="3096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24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096344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800" b="1" i="0" u="none" strike="noStrike" baseline="0" noProof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ZIELE  GATE  2</a:t>
                      </a:r>
                      <a:endParaRPr lang="de-DE" sz="1800" b="1" i="0" u="none" strike="noStrike" baseline="0" noProof="0" dirty="0" smtClean="0">
                        <a:latin typeface="Trajan Pro" pitchFamily="18" charset="0"/>
                      </a:endParaRPr>
                    </a:p>
                    <a:p>
                      <a:pPr lvl="0">
                        <a:buNone/>
                      </a:pPr>
                      <a:endParaRPr lang="de-DE" sz="1800" b="1" i="0" u="none" strike="noStrike" baseline="0" noProof="0" dirty="0" smtClean="0"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18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volle reaktive KI</a:t>
                      </a:r>
                    </a:p>
                    <a:p>
                      <a:pPr marL="0" lvl="0" indent="0">
                        <a:buFont typeface="Arial"/>
                        <a:buNone/>
                      </a:pPr>
                      <a:endParaRPr lang="de-DE" sz="18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18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Optionsmenü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18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18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Implementieren der</a:t>
                      </a:r>
                      <a:r>
                        <a:rPr lang="de-DE" sz="1800" b="0" i="0" u="none" strike="noStrike" baseline="0" noProof="0" dirty="0" smtClean="0">
                          <a:solidFill>
                            <a:srgbClr val="000000"/>
                          </a:solidFill>
                          <a:latin typeface="Trajan Pro" pitchFamily="18" charset="0"/>
                        </a:rPr>
                        <a:t/>
                      </a:r>
                      <a:br>
                        <a:rPr lang="de-DE" sz="1800" b="0" i="0" u="none" strike="noStrike" baseline="0" noProof="0" dirty="0" smtClean="0">
                          <a:solidFill>
                            <a:srgbClr val="000000"/>
                          </a:solidFill>
                          <a:latin typeface="Trajan Pro" pitchFamily="18" charset="0"/>
                        </a:rPr>
                      </a:br>
                      <a:r>
                        <a:rPr lang="de-DE" sz="18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Level –Mechaniken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b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6" name="Tabelle 1">
            <a:extLst>
              <a:ext uri="{FF2B5EF4-FFF2-40B4-BE49-F238E27FC236}">
                <a16:creationId xmlns:a16="http://schemas.microsoft.com/office/drawing/2014/main" xmlns="" id="{2FAB8EDA-F347-4FED-B9A5-4CE129958A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877944"/>
              </p:ext>
            </p:extLst>
          </p:nvPr>
        </p:nvGraphicFramePr>
        <p:xfrm>
          <a:off x="4512616" y="2564903"/>
          <a:ext cx="3672408" cy="3096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24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096344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000" b="1" i="0" u="none" strike="noStrike" baseline="0" noProof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ZIELE  </a:t>
                      </a:r>
                      <a:r>
                        <a:rPr lang="de-DE" sz="2000" b="1" i="0" u="none" strike="noStrike" baseline="0" noProof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Goldmaster</a:t>
                      </a:r>
                      <a:endParaRPr lang="de-DE" sz="2000" b="1" i="0" u="none" strike="noStrike" baseline="0" noProof="0" dirty="0">
                        <a:latin typeface="Trajan Pro" pitchFamily="18" charset="0"/>
                      </a:endParaRPr>
                    </a:p>
                    <a:p>
                      <a:pPr marL="0" lvl="0" indent="0">
                        <a:buFont typeface="Arial"/>
                        <a:buNone/>
                      </a:pPr>
                      <a:endParaRPr lang="de-DE" sz="2000" b="0" i="0" u="none" strike="noStrike" baseline="0" noProof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Optionsmenü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Fixen aller b Bugs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Fixen aller c Bugs</a:t>
                      </a:r>
                      <a:endParaRPr lang="de-DE" sz="2000" b="0" i="0" u="none" strike="noStrike" baseline="0" noProof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0" lvl="0" indent="0">
                        <a:buFont typeface="Arial"/>
                        <a:buNone/>
                      </a:pPr>
                      <a:endParaRPr lang="de-DE" sz="2000" b="0" i="0" u="none" strike="noStrike" baseline="0" noProof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Multiplizieren 2"/>
          <p:cNvSpPr/>
          <p:nvPr/>
        </p:nvSpPr>
        <p:spPr>
          <a:xfrm>
            <a:off x="3782184" y="3071810"/>
            <a:ext cx="447675" cy="447675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Multiplizieren 6"/>
          <p:cNvSpPr/>
          <p:nvPr/>
        </p:nvSpPr>
        <p:spPr>
          <a:xfrm>
            <a:off x="3801235" y="3629019"/>
            <a:ext cx="447675" cy="447675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L-Form 4"/>
          <p:cNvSpPr/>
          <p:nvPr/>
        </p:nvSpPr>
        <p:spPr>
          <a:xfrm rot="18314165">
            <a:off x="3830191" y="4361014"/>
            <a:ext cx="459750" cy="309027"/>
          </a:xfrm>
          <a:prstGeom prst="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/>
          <p:cNvSpPr txBox="1"/>
          <p:nvPr/>
        </p:nvSpPr>
        <p:spPr>
          <a:xfrm>
            <a:off x="866775" y="5095875"/>
            <a:ext cx="1457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>
                <a:latin typeface="Trajan Pro" pitchFamily="18" charset="0"/>
              </a:rPr>
              <a:t>Feature</a:t>
            </a:r>
            <a:endParaRPr lang="de-DE" dirty="0">
              <a:latin typeface="Trajan Pro" pitchFamily="18" charset="0"/>
            </a:endParaRPr>
          </a:p>
        </p:txBody>
      </p:sp>
      <p:sp>
        <p:nvSpPr>
          <p:cNvPr id="10" name="L-Form 9"/>
          <p:cNvSpPr/>
          <p:nvPr/>
        </p:nvSpPr>
        <p:spPr>
          <a:xfrm rot="18314165">
            <a:off x="3830190" y="5033790"/>
            <a:ext cx="459750" cy="309027"/>
          </a:xfrm>
          <a:prstGeom prst="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5259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5" grpId="0" animBg="1"/>
      <p:bldP spid="9" grpId="0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683568" y="1412776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>
                <a:latin typeface="Xtra" panose="00000400000000000000" pitchFamily="2" charset="0"/>
              </a:rPr>
              <a:t>Persönliche Ziele - Vicky</a:t>
            </a: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427722"/>
              </p:ext>
            </p:extLst>
          </p:nvPr>
        </p:nvGraphicFramePr>
        <p:xfrm>
          <a:off x="827584" y="2564904"/>
          <a:ext cx="3672408" cy="31394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6724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096344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000" b="1" i="0" u="none" strike="noStrike" baseline="0" noProof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ZIELE  GATE  2</a:t>
                      </a:r>
                      <a:endParaRPr lang="de-DE" sz="2000" b="1" i="0" u="none" strike="noStrike" baseline="0" noProof="0" dirty="0" smtClean="0">
                        <a:latin typeface="Trajan Pro" pitchFamily="18" charset="0"/>
                      </a:endParaRPr>
                    </a:p>
                    <a:p>
                      <a:pPr lvl="0">
                        <a:buNone/>
                      </a:pPr>
                      <a:endParaRPr lang="de-DE" sz="2000" b="1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Level-Mechaniken bauen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Level-</a:t>
                      </a:r>
                      <a:r>
                        <a:rPr lang="de-DE" sz="2000" b="0" i="0" u="none" strike="noStrike" baseline="0" noProof="0" dirty="0" err="1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FineTuning</a:t>
                      </a:r>
                      <a:endParaRPr lang="en-US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Team </a:t>
                      </a:r>
                      <a:r>
                        <a:rPr lang="de-DE" sz="2000" b="0" i="0" u="none" strike="noStrike" baseline="0" noProof="0" dirty="0" err="1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Managment</a:t>
                      </a: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 </a:t>
                      </a:r>
                      <a:r>
                        <a:rPr lang="de-DE" sz="2000" b="0" i="0" u="none" strike="noStrike" baseline="0" noProof="0" dirty="0" err="1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Skill</a:t>
                      </a: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 stark erweitern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2000" b="0" u="none" strike="noStrike" baseline="0" noProof="0" dirty="0">
                        <a:latin typeface="Trajan Pro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3" name="Tabelle 1">
            <a:extLst>
              <a:ext uri="{FF2B5EF4-FFF2-40B4-BE49-F238E27FC236}">
                <a16:creationId xmlns:a16="http://schemas.microsoft.com/office/drawing/2014/main" xmlns="" id="{D4E7C1C5-8A02-4AB0-9912-7A87BED223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107211"/>
              </p:ext>
            </p:extLst>
          </p:nvPr>
        </p:nvGraphicFramePr>
        <p:xfrm>
          <a:off x="4507992" y="2569464"/>
          <a:ext cx="3672408" cy="3099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24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099816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000" b="1" i="0" u="none" strike="noStrike" baseline="0" noProof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ZIELE  </a:t>
                      </a:r>
                      <a:r>
                        <a:rPr lang="de-DE" sz="2000" b="1" i="0" u="none" strike="noStrike" baseline="0" noProof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Goldmaster</a:t>
                      </a:r>
                      <a:endParaRPr lang="de-DE" sz="2000" b="1" i="0" u="none" strike="noStrike" baseline="0" noProof="0" dirty="0">
                        <a:latin typeface="Trajan Pro" pitchFamily="18" charset="0"/>
                      </a:endParaRPr>
                    </a:p>
                    <a:p>
                      <a:pPr lvl="0">
                        <a:buNone/>
                      </a:pPr>
                      <a:endParaRPr lang="de-DE" sz="2000" b="1" i="0" u="none" strike="noStrike" baseline="0" noProof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err="1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Polishing</a:t>
                      </a: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 Level 1</a:t>
                      </a: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err="1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Polishing</a:t>
                      </a: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 Level 2</a:t>
                      </a:r>
                      <a:endParaRPr lang="de-DE" sz="2000" b="0" i="0" u="none" strike="noStrike" baseline="0" noProof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2000" b="0" i="0" u="none" strike="noStrike" baseline="0" noProof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Erstellen neues Level</a:t>
                      </a:r>
                      <a:endParaRPr lang="en-US" sz="2000" b="0" i="0" u="none" strike="noStrike" baseline="0" noProof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de-DE" sz="2000" b="0" i="0" u="none" strike="noStrike" baseline="0" noProof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0" lvl="0" indent="0">
                        <a:buFont typeface="Arial"/>
                        <a:buNone/>
                      </a:pPr>
                      <a:endParaRPr lang="de-DE" sz="2000" b="1" i="0" u="none" strike="noStrike" baseline="0" noProof="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Trajan Pro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0" name="Minus 9"/>
          <p:cNvSpPr/>
          <p:nvPr/>
        </p:nvSpPr>
        <p:spPr>
          <a:xfrm>
            <a:off x="3948183" y="4637532"/>
            <a:ext cx="475488" cy="47548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L-Form 10"/>
          <p:cNvSpPr/>
          <p:nvPr/>
        </p:nvSpPr>
        <p:spPr>
          <a:xfrm rot="18314165">
            <a:off x="3934966" y="3103714"/>
            <a:ext cx="459750" cy="309027"/>
          </a:xfrm>
          <a:prstGeom prst="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L-Form 11"/>
          <p:cNvSpPr/>
          <p:nvPr/>
        </p:nvSpPr>
        <p:spPr>
          <a:xfrm rot="18314165">
            <a:off x="3934966" y="4046687"/>
            <a:ext cx="459750" cy="309027"/>
          </a:xfrm>
          <a:prstGeom prst="corne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774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683568" y="1412776"/>
            <a:ext cx="777686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3600">
                <a:latin typeface="Xtra"/>
              </a:rPr>
              <a:t>Vielen Dank!</a:t>
            </a:r>
            <a:endParaRPr lang="de-DE" sz="3600">
              <a:latin typeface="Xtra" panose="00000400000000000000" pitchFamily="2" charset="0"/>
            </a:endParaRPr>
          </a:p>
        </p:txBody>
      </p:sp>
      <p:pic>
        <p:nvPicPr>
          <p:cNvPr id="2052" name="Picture 4" descr="E:\Projects\Prometheus\Stuff\Logo Prometheu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757" y="2301550"/>
            <a:ext cx="7254628" cy="2454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E:\Projects\Prometheus\Stuff\kisspng-unity-game-engine-logo-video-game-corelle-brands-5b059884557253.6875690215270933803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43912"/>
            <a:ext cx="1101294" cy="110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E:\Projects\Prometheus\Stuff\800px-Games_Academy_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776" y="5443912"/>
            <a:ext cx="1488235" cy="110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Ein Bild, das Text enthält.&#10;&#10;Mit hoher Zuverlässigkeit generierte Beschreibung">
            <a:extLst>
              <a:ext uri="{FF2B5EF4-FFF2-40B4-BE49-F238E27FC236}">
                <a16:creationId xmlns:a16="http://schemas.microsoft.com/office/drawing/2014/main" xmlns="" id="{E399BB3D-E4AC-4EB8-BAA6-7EEDCB0F8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0707" y="5207950"/>
            <a:ext cx="1932354" cy="158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72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683568" y="1412776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>
                <a:latin typeface="Xtra" panose="00000400000000000000" pitchFamily="2" charset="0"/>
              </a:rPr>
              <a:t>Story Prometheus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64160" y="4645253"/>
            <a:ext cx="6092886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>
              <a:buFontTx/>
              <a:buChar char="-"/>
            </a:pPr>
            <a:r>
              <a:rPr lang="de-DE" sz="2000" dirty="0">
                <a:latin typeface="Trajan Pro" pitchFamily="18" charset="0"/>
              </a:rPr>
              <a:t> wird an den Kaukasus festgeschmiedet</a:t>
            </a:r>
            <a:endParaRPr lang="de-DE" dirty="0">
              <a:latin typeface="Trajan Pro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B7A857A-FF92-4C5E-A726-51FD4CE568FF}"/>
              </a:ext>
            </a:extLst>
          </p:cNvPr>
          <p:cNvSpPr txBox="1"/>
          <p:nvPr/>
        </p:nvSpPr>
        <p:spPr>
          <a:xfrm>
            <a:off x="859535" y="2221992"/>
            <a:ext cx="69700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 dirty="0">
                <a:latin typeface="Trajan Pro" pitchFamily="18" charset="0"/>
                <a:ea typeface="+mn-lt"/>
                <a:cs typeface="+mn-lt"/>
              </a:rPr>
              <a:t>- ein Titan aus der griechischen Mythologie</a:t>
            </a:r>
            <a:endParaRPr lang="de-DE" sz="2000" dirty="0">
              <a:latin typeface="Trajan Pro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CAB232F-A396-4E42-B5A9-89CB52F8E7EF}"/>
              </a:ext>
            </a:extLst>
          </p:cNvPr>
          <p:cNvSpPr txBox="1"/>
          <p:nvPr/>
        </p:nvSpPr>
        <p:spPr>
          <a:xfrm>
            <a:off x="856107" y="2703195"/>
            <a:ext cx="57066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 dirty="0">
                <a:latin typeface="Trajan Pro" pitchFamily="18" charset="0"/>
              </a:rPr>
              <a:t>- </a:t>
            </a:r>
            <a:r>
              <a:rPr lang="de-DE" sz="2000" dirty="0">
                <a:latin typeface="Trajan Pro" pitchFamily="18" charset="0"/>
                <a:ea typeface="+mn-lt"/>
                <a:cs typeface="+mn-lt"/>
              </a:rPr>
              <a:t>Bedeutung „der Vorausdenkende“</a:t>
            </a:r>
            <a:endParaRPr lang="de-DE" sz="2000" dirty="0">
              <a:latin typeface="Trajan Pro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6870C27-3F5C-4844-8AF6-4C04F77112FF}"/>
              </a:ext>
            </a:extLst>
          </p:cNvPr>
          <p:cNvSpPr txBox="1"/>
          <p:nvPr/>
        </p:nvSpPr>
        <p:spPr>
          <a:xfrm>
            <a:off x="861822" y="3184398"/>
            <a:ext cx="769162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 dirty="0">
                <a:latin typeface="Trajan Pro" pitchFamily="18" charset="0"/>
                <a:ea typeface="+mn-lt"/>
                <a:cs typeface="+mn-lt"/>
              </a:rPr>
              <a:t>- Erschaffer der Menschen, nach seinem Ebenbild</a:t>
            </a:r>
            <a:endParaRPr lang="de-DE" sz="2000" dirty="0">
              <a:latin typeface="Trajan Pro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6D9368A-2539-4BD1-87D0-6699E4693CB1}"/>
              </a:ext>
            </a:extLst>
          </p:cNvPr>
          <p:cNvSpPr txBox="1"/>
          <p:nvPr/>
        </p:nvSpPr>
        <p:spPr>
          <a:xfrm>
            <a:off x="858393" y="3682365"/>
            <a:ext cx="570433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 dirty="0">
                <a:latin typeface="Trajan Pro" pitchFamily="18" charset="0"/>
                <a:ea typeface="+mn-lt"/>
                <a:cs typeface="+mn-lt"/>
              </a:rPr>
              <a:t>- widersetzt sich Zeus</a:t>
            </a:r>
            <a:endParaRPr lang="de-DE" sz="2000" dirty="0">
              <a:latin typeface="Trajan Pro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2CD50AD-EAD1-43BB-AA7C-068BDEB3EE49}"/>
              </a:ext>
            </a:extLst>
          </p:cNvPr>
          <p:cNvSpPr txBox="1"/>
          <p:nvPr/>
        </p:nvSpPr>
        <p:spPr>
          <a:xfrm>
            <a:off x="854964" y="4168200"/>
            <a:ext cx="4059936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 dirty="0">
                <a:latin typeface="Trajan Pro" pitchFamily="18" charset="0"/>
              </a:rPr>
              <a:t>- </a:t>
            </a:r>
            <a:r>
              <a:rPr lang="de-DE" sz="2000" dirty="0">
                <a:solidFill>
                  <a:schemeClr val="accent5"/>
                </a:solidFill>
                <a:latin typeface="Trajan Pro" pitchFamily="18" charset="0"/>
                <a:ea typeface="+mn-lt"/>
                <a:cs typeface="+mn-lt"/>
              </a:rPr>
              <a:t>bringt das Feuer zurück</a:t>
            </a:r>
          </a:p>
          <a:p>
            <a:pPr algn="l"/>
            <a:endParaRPr lang="de-DE" dirty="0">
              <a:latin typeface="Trajan Pro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0798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99247" y="2248347"/>
            <a:ext cx="1928537" cy="38778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b="1" dirty="0">
                <a:latin typeface="Trajan Pro" pitchFamily="18" charset="0"/>
              </a:rPr>
              <a:t>Genre</a:t>
            </a:r>
          </a:p>
          <a:p>
            <a:pPr marL="0" indent="0">
              <a:buNone/>
            </a:pPr>
            <a:r>
              <a:rPr lang="de-DE" sz="2000" b="1" dirty="0">
                <a:latin typeface="Trajan Pro" pitchFamily="18" charset="0"/>
              </a:rPr>
              <a:t>Setting</a:t>
            </a:r>
          </a:p>
          <a:p>
            <a:pPr marL="0" indent="0">
              <a:buNone/>
            </a:pPr>
            <a:r>
              <a:rPr lang="de-DE" sz="2000" b="1" dirty="0">
                <a:latin typeface="Trajan Pro" pitchFamily="18" charset="0"/>
              </a:rPr>
              <a:t>Plattform</a:t>
            </a:r>
          </a:p>
          <a:p>
            <a:pPr marL="0" indent="0">
              <a:buNone/>
            </a:pPr>
            <a:r>
              <a:rPr lang="de-DE" sz="2000" b="1" dirty="0">
                <a:latin typeface="Trajan Pro" pitchFamily="18" charset="0"/>
              </a:rPr>
              <a:t>Spieler</a:t>
            </a:r>
          </a:p>
          <a:p>
            <a:pPr marL="0" indent="0">
              <a:buNone/>
            </a:pPr>
            <a:r>
              <a:rPr lang="de-DE" sz="2000" b="1" dirty="0">
                <a:latin typeface="Trajan Pro" pitchFamily="18" charset="0"/>
              </a:rPr>
              <a:t>Zielgruppe</a:t>
            </a:r>
          </a:p>
          <a:p>
            <a:pPr marL="0" indent="0">
              <a:buNone/>
            </a:pPr>
            <a:r>
              <a:rPr lang="de-DE" sz="2000" b="1" dirty="0">
                <a:latin typeface="Trajan Pro" pitchFamily="18" charset="0"/>
              </a:rPr>
              <a:t>Art Style</a:t>
            </a:r>
          </a:p>
          <a:p>
            <a:pPr marL="0" indent="0">
              <a:buNone/>
            </a:pPr>
            <a:r>
              <a:rPr lang="de-DE" sz="2000" b="1" dirty="0">
                <a:latin typeface="Trajan Pro" pitchFamily="18" charset="0"/>
              </a:rPr>
              <a:t>Perspektive</a:t>
            </a:r>
          </a:p>
          <a:p>
            <a:pPr marL="0" indent="0">
              <a:buNone/>
            </a:pPr>
            <a:r>
              <a:rPr lang="de-DE" sz="2000" b="1" dirty="0">
                <a:latin typeface="Trajan Pro" pitchFamily="18" charset="0"/>
              </a:rPr>
              <a:t>Engine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683568" y="1412776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>
                <a:latin typeface="Xtra" panose="00000400000000000000" pitchFamily="2" charset="0"/>
              </a:rPr>
              <a:t>KEY FACTS</a:t>
            </a:r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2904330" y="2252522"/>
            <a:ext cx="6239669" cy="7871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65760" indent="-3657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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77240" indent="-3657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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3657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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508760" indent="-32004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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-32004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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148840" indent="-274320" algn="l" defTabSz="914400" rtl="0" eaLnBrk="1" latinLnBrk="0" hangingPunct="1"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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68880" indent="-274320" algn="l" defTabSz="914400" rtl="0" eaLnBrk="1" latinLnBrk="0" hangingPunct="1"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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88920" indent="-274320" algn="l" defTabSz="914400" rtl="0" eaLnBrk="1" latinLnBrk="0" hangingPunct="1"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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8960" indent="-274320" algn="l" defTabSz="914400" rtl="0" eaLnBrk="1" latinLnBrk="0" hangingPunct="1"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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000" dirty="0">
                <a:latin typeface="Trajan Pro" pitchFamily="18" charset="0"/>
              </a:rPr>
              <a:t>Adventure Plattformer</a:t>
            </a:r>
          </a:p>
          <a:p>
            <a:pPr marL="0" indent="0">
              <a:buNone/>
            </a:pPr>
            <a:r>
              <a:rPr lang="de-DE" sz="2000" dirty="0">
                <a:latin typeface="Trajan Pro" pitchFamily="18" charset="0"/>
              </a:rPr>
              <a:t>Antike, griechische Mythologie</a:t>
            </a:r>
          </a:p>
          <a:p>
            <a:pPr marL="0" indent="0">
              <a:buNone/>
            </a:pPr>
            <a:endParaRPr lang="de-DE" sz="2000" dirty="0">
              <a:latin typeface="Trajan Pro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6B18E05-76EA-444C-B9AA-D75CC108BFEF}"/>
              </a:ext>
            </a:extLst>
          </p:cNvPr>
          <p:cNvSpPr txBox="1"/>
          <p:nvPr/>
        </p:nvSpPr>
        <p:spPr>
          <a:xfrm>
            <a:off x="2907792" y="2971800"/>
            <a:ext cx="4361688" cy="7325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ct val="20000"/>
              </a:spcBef>
            </a:pPr>
            <a:r>
              <a:rPr lang="de-DE" sz="2000" dirty="0">
                <a:latin typeface="Trajan Pro" pitchFamily="18" charset="0"/>
                <a:ea typeface="+mn-lt"/>
                <a:cs typeface="+mn-lt"/>
              </a:rPr>
              <a:t>Windows</a:t>
            </a:r>
            <a:r>
              <a:rPr lang="de-DE" dirty="0">
                <a:latin typeface="Trajan Pro" pitchFamily="18" charset="0"/>
                <a:ea typeface="+mn-lt"/>
                <a:cs typeface="+mn-lt"/>
              </a:rPr>
              <a:t> PC mit Tastatur</a:t>
            </a:r>
            <a:endParaRPr lang="en-US" dirty="0">
              <a:latin typeface="Trajan Pro" pitchFamily="18" charset="0"/>
              <a:ea typeface="+mn-lt"/>
              <a:cs typeface="+mn-lt"/>
            </a:endParaRPr>
          </a:p>
          <a:p>
            <a:pPr>
              <a:spcBef>
                <a:spcPct val="20000"/>
              </a:spcBef>
            </a:pPr>
            <a:endParaRPr lang="de-DE" dirty="0">
              <a:latin typeface="Trajan Pro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8DE5FE2-5C06-4BC6-809F-1DF680755772}"/>
              </a:ext>
            </a:extLst>
          </p:cNvPr>
          <p:cNvSpPr txBox="1"/>
          <p:nvPr/>
        </p:nvSpPr>
        <p:spPr>
          <a:xfrm>
            <a:off x="2904330" y="3336149"/>
            <a:ext cx="2743200" cy="1138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ct val="20000"/>
              </a:spcBef>
            </a:pPr>
            <a:r>
              <a:rPr lang="de-DE" sz="2000" dirty="0">
                <a:latin typeface="Trajan Pro" pitchFamily="18" charset="0"/>
                <a:ea typeface="+mn-lt"/>
                <a:cs typeface="+mn-lt"/>
              </a:rPr>
              <a:t>Einzelspieler</a:t>
            </a:r>
            <a:endParaRPr lang="en-US" sz="2000" dirty="0">
              <a:latin typeface="Trajan Pro" pitchFamily="18" charset="0"/>
              <a:ea typeface="+mn-lt"/>
              <a:cs typeface="+mn-lt"/>
            </a:endParaRPr>
          </a:p>
          <a:p>
            <a:pPr>
              <a:spcBef>
                <a:spcPct val="20000"/>
              </a:spcBef>
            </a:pPr>
            <a:r>
              <a:rPr lang="de-DE" sz="2000" dirty="0" smtClean="0">
                <a:latin typeface="Trajan Pro" pitchFamily="18" charset="0"/>
                <a:ea typeface="+mn-lt"/>
                <a:cs typeface="+mn-lt"/>
              </a:rPr>
              <a:t>6+ </a:t>
            </a:r>
            <a:r>
              <a:rPr lang="de-DE" sz="2000" dirty="0">
                <a:latin typeface="Trajan Pro" pitchFamily="18" charset="0"/>
                <a:ea typeface="+mn-lt"/>
                <a:cs typeface="+mn-lt"/>
              </a:rPr>
              <a:t>Jahre</a:t>
            </a:r>
            <a:endParaRPr lang="en-US" sz="2000" dirty="0">
              <a:latin typeface="Trajan Pro" pitchFamily="18" charset="0"/>
              <a:ea typeface="+mn-lt"/>
              <a:cs typeface="+mn-lt"/>
            </a:endParaRPr>
          </a:p>
          <a:p>
            <a:pPr>
              <a:spcBef>
                <a:spcPct val="20000"/>
              </a:spcBef>
            </a:pPr>
            <a:endParaRPr lang="de-DE" sz="2000" dirty="0">
              <a:latin typeface="Trajan Pro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A2CC2B59-1852-4AF0-8729-2DF71235C5C5}"/>
              </a:ext>
            </a:extLst>
          </p:cNvPr>
          <p:cNvSpPr txBox="1"/>
          <p:nvPr/>
        </p:nvSpPr>
        <p:spPr>
          <a:xfrm>
            <a:off x="2910078" y="4098798"/>
            <a:ext cx="275234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ct val="20000"/>
              </a:spcBef>
            </a:pPr>
            <a:r>
              <a:rPr lang="de-DE" sz="2000" dirty="0">
                <a:latin typeface="Trajan Pro" pitchFamily="18" charset="0"/>
                <a:ea typeface="+mn-lt"/>
                <a:cs typeface="+mn-lt"/>
              </a:rPr>
              <a:t>2D </a:t>
            </a:r>
            <a:r>
              <a:rPr lang="de-DE" sz="2000" dirty="0" err="1">
                <a:latin typeface="Trajan Pro" pitchFamily="18" charset="0"/>
                <a:ea typeface="+mn-lt"/>
                <a:cs typeface="+mn-lt"/>
              </a:rPr>
              <a:t>Comicart</a:t>
            </a:r>
            <a:endParaRPr lang="en-US" sz="2000" dirty="0">
              <a:latin typeface="Trajan Pro" pitchFamily="18" charset="0"/>
              <a:ea typeface="+mn-lt"/>
              <a:cs typeface="+mn-lt"/>
            </a:endParaRPr>
          </a:p>
          <a:p>
            <a:pPr>
              <a:spcBef>
                <a:spcPct val="20000"/>
              </a:spcBef>
            </a:pPr>
            <a:endParaRPr lang="de-DE" sz="2000" dirty="0">
              <a:latin typeface="Trajan Pro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23E47F3D-2934-46A0-9792-4539D12DAE38}"/>
              </a:ext>
            </a:extLst>
          </p:cNvPr>
          <p:cNvSpPr txBox="1"/>
          <p:nvPr/>
        </p:nvSpPr>
        <p:spPr>
          <a:xfrm>
            <a:off x="2919222" y="4482236"/>
            <a:ext cx="2743200" cy="7720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480"/>
              </a:spcBef>
            </a:pPr>
            <a:r>
              <a:rPr lang="de-DE" sz="2000" dirty="0">
                <a:latin typeface="Trajan Pro" pitchFamily="18" charset="0"/>
                <a:ea typeface="+mn-lt"/>
                <a:cs typeface="+mn-lt"/>
              </a:rPr>
              <a:t>Side </a:t>
            </a:r>
            <a:r>
              <a:rPr lang="de-DE" sz="2000" dirty="0" err="1">
                <a:latin typeface="Trajan Pro" pitchFamily="18" charset="0"/>
                <a:ea typeface="+mn-lt"/>
                <a:cs typeface="+mn-lt"/>
              </a:rPr>
              <a:t>Scroller</a:t>
            </a:r>
            <a:endParaRPr lang="de-DE" sz="2000" dirty="0">
              <a:latin typeface="Trajan Pro" pitchFamily="18" charset="0"/>
            </a:endParaRPr>
          </a:p>
          <a:p>
            <a:pPr algn="l">
              <a:spcBef>
                <a:spcPts val="480"/>
              </a:spcBef>
            </a:pPr>
            <a:r>
              <a:rPr lang="de-DE" sz="2000" dirty="0" err="1">
                <a:latin typeface="Trajan Pro" pitchFamily="18" charset="0"/>
                <a:ea typeface="+mn-lt"/>
                <a:cs typeface="+mn-lt"/>
              </a:rPr>
              <a:t>Unity</a:t>
            </a:r>
            <a:endParaRPr lang="de-DE" sz="2000" dirty="0">
              <a:latin typeface="Trajan Pro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1906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683568" y="1412776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 smtClean="0">
                <a:latin typeface="Xtra" panose="00000400000000000000" pitchFamily="2" charset="0"/>
              </a:rPr>
              <a:t>Was hat sich getan?</a:t>
            </a:r>
            <a:endParaRPr lang="de-DE" sz="3600" dirty="0">
              <a:latin typeface="Xtra" panose="00000400000000000000" pitchFamily="2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866775" y="2390775"/>
            <a:ext cx="427674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2000" dirty="0" smtClean="0">
                <a:latin typeface="Trajan Pro" pitchFamily="18" charset="0"/>
              </a:rPr>
              <a:t>Spiel von 3D auf 2D</a:t>
            </a:r>
          </a:p>
          <a:p>
            <a:endParaRPr lang="de-DE" sz="2000" dirty="0">
              <a:latin typeface="Trajan Pro" pitchFamily="18" charset="0"/>
            </a:endParaRPr>
          </a:p>
          <a:p>
            <a:pPr marL="285750" indent="-285750">
              <a:buFontTx/>
              <a:buChar char="-"/>
            </a:pPr>
            <a:r>
              <a:rPr lang="de-DE" sz="2000" dirty="0" smtClean="0">
                <a:latin typeface="Trajan Pro" pitchFamily="18" charset="0"/>
              </a:rPr>
              <a:t>Veränderung im Art Style</a:t>
            </a:r>
          </a:p>
          <a:p>
            <a:pPr marL="285750" indent="-285750">
              <a:buFontTx/>
              <a:buChar char="-"/>
            </a:pPr>
            <a:endParaRPr lang="de-DE" sz="2000" dirty="0">
              <a:latin typeface="Trajan Pro" pitchFamily="18" charset="0"/>
            </a:endParaRPr>
          </a:p>
          <a:p>
            <a:pPr marL="285750" indent="-285750">
              <a:buFontTx/>
              <a:buChar char="-"/>
            </a:pPr>
            <a:r>
              <a:rPr lang="de-DE" sz="2000" dirty="0" err="1" smtClean="0">
                <a:latin typeface="Trajan Pro" pitchFamily="18" charset="0"/>
              </a:rPr>
              <a:t>Prefabs</a:t>
            </a:r>
            <a:endParaRPr lang="de-DE" sz="2000" dirty="0">
              <a:latin typeface="Trajan Pro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901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Ein Bild, das Text, Buch, Foto enthält.&#10;&#10;Mit hoher Zuverlässigkeit generierte Beschreibung">
            <a:extLst>
              <a:ext uri="{FF2B5EF4-FFF2-40B4-BE49-F238E27FC236}">
                <a16:creationId xmlns:a16="http://schemas.microsoft.com/office/drawing/2014/main" xmlns="" id="{9E6865D5-5F3E-41E7-9054-BC7424F5B7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856" y="-2774"/>
            <a:ext cx="9158717" cy="686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5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xmlns="" id="{F8593EE4-2114-461D-AF8D-42BAFF0D9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664" y="1096994"/>
            <a:ext cx="3620219" cy="5469147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026" name="Picture 2" descr="E:\Projects\Prometheus\Level Design\Maßstab Levelbau und Figur\Prometheus 6x2cm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762" y="154708"/>
            <a:ext cx="2151063" cy="6448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90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683568" y="1412776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 err="1" smtClean="0">
                <a:latin typeface="Xtra" panose="00000400000000000000" pitchFamily="2" charset="0"/>
              </a:rPr>
              <a:t>Programming</a:t>
            </a:r>
            <a:endParaRPr lang="de-DE" sz="3600" dirty="0">
              <a:latin typeface="Xtra" panose="00000400000000000000" pitchFamily="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900" y="2059107"/>
            <a:ext cx="3486150" cy="4494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0634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683568" y="1412776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>
                <a:latin typeface="Xtra" panose="00000400000000000000" pitchFamily="2" charset="0"/>
              </a:rPr>
              <a:t>Einblick ins Game</a:t>
            </a:r>
          </a:p>
        </p:txBody>
      </p:sp>
      <p:pic>
        <p:nvPicPr>
          <p:cNvPr id="2052" name="Picture 4" descr="E:\Projects\Prometheus\Stuff\Logo Prometheu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757" y="2301550"/>
            <a:ext cx="7254628" cy="2454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E:\Projects\Prometheus\Stuff\kisspng-unity-game-engine-logo-video-game-corelle-brands-5b059884557253.6875690215270933803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5443912"/>
            <a:ext cx="1101294" cy="110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E:\Projects\Prometheus\Stuff\800px-Games_Academy_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776" y="5443912"/>
            <a:ext cx="1488235" cy="110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Ein Bild, das Text enthält.&#10;&#10;Mit hoher Zuverlässigkeit generierte Beschreibung">
            <a:extLst>
              <a:ext uri="{FF2B5EF4-FFF2-40B4-BE49-F238E27FC236}">
                <a16:creationId xmlns:a16="http://schemas.microsoft.com/office/drawing/2014/main" xmlns="" id="{E399BB3D-E4AC-4EB8-BAA6-7EEDCB0F8B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0707" y="5207950"/>
            <a:ext cx="1932354" cy="158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63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683568" y="1412776"/>
            <a:ext cx="777686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3600">
                <a:latin typeface="Xtra"/>
              </a:rPr>
              <a:t>Das Team</a:t>
            </a:r>
            <a:endParaRPr lang="de-DE" sz="3600">
              <a:latin typeface="Xtra" panose="00000400000000000000" pitchFamily="2" charset="0"/>
            </a:endParaRP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xmlns="" id="{D253F951-2EFF-435C-A4F3-F93C814FF1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0190165"/>
              </p:ext>
            </p:extLst>
          </p:nvPr>
        </p:nvGraphicFramePr>
        <p:xfrm>
          <a:off x="698500" y="2247900"/>
          <a:ext cx="7746998" cy="2804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27631">
                  <a:extLst>
                    <a:ext uri="{9D8B030D-6E8A-4147-A177-3AD203B41FA5}">
                      <a16:colId xmlns:a16="http://schemas.microsoft.com/office/drawing/2014/main" xmlns="" val="3800640958"/>
                    </a:ext>
                  </a:extLst>
                </a:gridCol>
                <a:gridCol w="6119367">
                  <a:extLst>
                    <a:ext uri="{9D8B030D-6E8A-4147-A177-3AD203B41FA5}">
                      <a16:colId xmlns:a16="http://schemas.microsoft.com/office/drawing/2014/main" xmlns="" val="25465752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000" b="1" dirty="0">
                          <a:latin typeface="Trajan Pro" pitchFamily="18" charset="0"/>
                        </a:rPr>
                        <a:t>Dennis</a:t>
                      </a:r>
                    </a:p>
                    <a:p>
                      <a:pPr lvl="0">
                        <a:buNone/>
                      </a:pPr>
                      <a:endParaRPr lang="de-DE" sz="2000" b="1" dirty="0">
                        <a:latin typeface="Trajan Pro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>
                          <a:latin typeface="Trajan Pro" pitchFamily="18" charset="0"/>
                        </a:rPr>
                        <a:t>Programmierer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11942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000" b="1">
                          <a:latin typeface="Trajan Pro" pitchFamily="18" charset="0"/>
                        </a:rPr>
                        <a:t>Julian</a:t>
                      </a:r>
                    </a:p>
                    <a:p>
                      <a:pPr lvl="0">
                        <a:buNone/>
                      </a:pPr>
                      <a:endParaRPr lang="de-DE" sz="2000" b="1" dirty="0">
                        <a:latin typeface="Trajan Pro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>
                          <a:latin typeface="Trajan Pro" pitchFamily="18" charset="0"/>
                        </a:rPr>
                        <a:t>Lead Artist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142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000" b="1">
                          <a:latin typeface="Trajan Pro" pitchFamily="18" charset="0"/>
                        </a:rPr>
                        <a:t>Ben</a:t>
                      </a:r>
                    </a:p>
                    <a:p>
                      <a:pPr lvl="0">
                        <a:buNone/>
                      </a:pPr>
                      <a:endParaRPr lang="de-DE" sz="2000" b="1" dirty="0">
                        <a:latin typeface="Trajan Pro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>
                          <a:latin typeface="Trajan Pro" pitchFamily="18" charset="0"/>
                        </a:rPr>
                        <a:t>Game Designer, Audio, Artist</a:t>
                      </a:r>
                      <a:endParaRPr lang="de-DE" sz="2000" dirty="0">
                        <a:latin typeface="Trajan Pro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12371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000" b="1" dirty="0">
                          <a:latin typeface="Trajan Pro" pitchFamily="18" charset="0"/>
                        </a:rPr>
                        <a:t>Vicky</a:t>
                      </a:r>
                    </a:p>
                    <a:p>
                      <a:pPr lvl="0">
                        <a:buNone/>
                      </a:pPr>
                      <a:endParaRPr lang="de-DE" sz="2000" b="1" dirty="0">
                        <a:latin typeface="Trajan Pro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000" dirty="0">
                          <a:latin typeface="Trajan Pro" pitchFamily="18" charset="0"/>
                        </a:rPr>
                        <a:t>Game Designer, Game Producer, Level Design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6253676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3004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683568" y="1412776"/>
            <a:ext cx="777686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3600">
                <a:latin typeface="Xtra"/>
              </a:rPr>
              <a:t>Persönliche Ziele - Julian</a:t>
            </a:r>
            <a:endParaRPr lang="de-DE" sz="3600">
              <a:latin typeface="Xtra" panose="00000400000000000000" pitchFamily="2" charset="0"/>
            </a:endParaRPr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519024"/>
              </p:ext>
            </p:extLst>
          </p:nvPr>
        </p:nvGraphicFramePr>
        <p:xfrm>
          <a:off x="827584" y="2564904"/>
          <a:ext cx="3672408" cy="3096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24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096344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000" b="1" i="0" u="none" strike="noStrike" baseline="0" noProof="0" dirty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ZIELE  GATE  2</a:t>
                      </a:r>
                      <a:endParaRPr lang="de-DE" sz="2000" b="1" i="0" u="none" strike="noStrike" baseline="0" noProof="0" dirty="0" smtClean="0">
                        <a:latin typeface="Trajan Pro" pitchFamily="18" charset="0"/>
                      </a:endParaRPr>
                    </a:p>
                    <a:p>
                      <a:pPr lvl="0">
                        <a:buNone/>
                      </a:pPr>
                      <a:endParaRPr lang="de-DE" sz="2000" b="1" i="0" u="none" strike="noStrike" baseline="0" noProof="0" dirty="0" smtClean="0">
                        <a:latin typeface="Trajan Pro" pitchFamily="18" charset="0"/>
                      </a:endParaRPr>
                    </a:p>
                    <a:p>
                      <a:pPr marL="342900" lvl="0" indent="-342900" algn="l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saubere Animationen</a:t>
                      </a:r>
                    </a:p>
                    <a:p>
                      <a:pPr marL="342900" lvl="0" indent="-342900">
                        <a:buFont typeface="Arial"/>
                        <a:buChar char="•"/>
                      </a:pP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342900" lvl="0" indent="-34290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Gegner animieren</a:t>
                      </a:r>
                    </a:p>
                    <a:p>
                      <a:pPr marL="342900" lvl="0" indent="-342900">
                        <a:buFont typeface="Arial"/>
                        <a:buChar char="•"/>
                      </a:pP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342900" lvl="0" indent="-34290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Assets farblich abstimmen</a:t>
                      </a:r>
                      <a:endParaRPr lang="de-DE" sz="2000" b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b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10" name="Tabelle 1">
            <a:extLst>
              <a:ext uri="{FF2B5EF4-FFF2-40B4-BE49-F238E27FC236}">
                <a16:creationId xmlns:a16="http://schemas.microsoft.com/office/drawing/2014/main" xmlns="" id="{FFE956D2-6897-49F2-BA22-63D1754914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3621023"/>
              </p:ext>
            </p:extLst>
          </p:nvPr>
        </p:nvGraphicFramePr>
        <p:xfrm>
          <a:off x="4512616" y="2564904"/>
          <a:ext cx="3672408" cy="3102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24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102472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2000" b="1" i="0" u="none" strike="noStrike" baseline="0" noProof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ZIELE  </a:t>
                      </a:r>
                      <a:r>
                        <a:rPr lang="de-DE" sz="2000" b="1" i="0" u="none" strike="noStrike" baseline="0" noProof="0" dirty="0" err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Trajan Pro" pitchFamily="18" charset="0"/>
                        </a:rPr>
                        <a:t>goldmaster</a:t>
                      </a:r>
                      <a:endParaRPr lang="de-DE" sz="2000" b="1" i="0" u="none" strike="noStrike" baseline="0" noProof="0" dirty="0">
                        <a:latin typeface="Trajan Pro" pitchFamily="18" charset="0"/>
                      </a:endParaRPr>
                    </a:p>
                    <a:p>
                      <a:pPr lvl="0">
                        <a:buNone/>
                      </a:pPr>
                      <a:endParaRPr lang="de-DE" sz="2000" b="1" i="0" u="none" strike="noStrike" baseline="0" noProof="0" dirty="0">
                        <a:latin typeface="Trajan Pro" pitchFamily="18" charset="0"/>
                      </a:endParaRPr>
                    </a:p>
                    <a:p>
                      <a:pPr marL="342900" lvl="0" indent="-342900" algn="l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Animationen</a:t>
                      </a:r>
                    </a:p>
                    <a:p>
                      <a:pPr marL="342900" lvl="0" indent="-342900" algn="l">
                        <a:buFont typeface="Arial"/>
                        <a:buChar char="•"/>
                      </a:pPr>
                      <a:endParaRPr lang="de-DE" sz="2000" b="0" i="0" u="none" strike="noStrike" baseline="0" noProof="0" dirty="0" smtClean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342900" lvl="0" indent="-342900" algn="l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 smtClean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Animationen mit Fackel</a:t>
                      </a:r>
                      <a:endParaRPr lang="de-DE" sz="2000" b="0" i="0" u="none" strike="noStrike" baseline="0" noProof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0" lvl="0" indent="0">
                        <a:buFont typeface="Arial"/>
                        <a:buNone/>
                      </a:pPr>
                      <a:endParaRPr lang="de-DE" sz="2000" b="0" i="0" u="none" strike="noStrike" baseline="0" noProof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  <a:p>
                      <a:pPr marL="342900" lvl="0" indent="-342900">
                        <a:buFont typeface="Arial"/>
                        <a:buChar char="•"/>
                      </a:pPr>
                      <a:r>
                        <a:rPr lang="de-DE" sz="2000" b="0" i="0" u="none" strike="noStrike" baseline="0" noProof="0" dirty="0">
                          <a:solidFill>
                            <a:schemeClr val="tx1"/>
                          </a:solidFill>
                          <a:latin typeface="Trajan Pro" pitchFamily="18" charset="0"/>
                        </a:rPr>
                        <a:t>Assets farblich abstimmen</a:t>
                      </a:r>
                      <a:endParaRPr lang="de-DE" b="0" dirty="0">
                        <a:solidFill>
                          <a:schemeClr val="tx1"/>
                        </a:solidFill>
                        <a:latin typeface="Trajan Pro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9" name="Multiplizieren 8"/>
          <p:cNvSpPr/>
          <p:nvPr/>
        </p:nvSpPr>
        <p:spPr>
          <a:xfrm>
            <a:off x="4006021" y="3414710"/>
            <a:ext cx="447675" cy="447675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Multiplizieren 10"/>
          <p:cNvSpPr/>
          <p:nvPr/>
        </p:nvSpPr>
        <p:spPr>
          <a:xfrm>
            <a:off x="4006020" y="4014785"/>
            <a:ext cx="447675" cy="447675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Multiplizieren 11"/>
          <p:cNvSpPr/>
          <p:nvPr/>
        </p:nvSpPr>
        <p:spPr>
          <a:xfrm>
            <a:off x="4006021" y="4710110"/>
            <a:ext cx="447675" cy="447675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4330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</Template>
  <TotalTime>0</TotalTime>
  <Words>132</Words>
  <Application>Microsoft Office PowerPoint</Application>
  <PresentationFormat>Bildschirmpräsentation (4:3)</PresentationFormat>
  <Paragraphs>103</Paragraphs>
  <Slides>14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5" baseType="lpstr">
      <vt:lpstr>Hardcover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Vicky Hohmuth</dc:creator>
  <cp:lastModifiedBy>Vicky Hohmuth</cp:lastModifiedBy>
  <cp:revision>502</cp:revision>
  <dcterms:created xsi:type="dcterms:W3CDTF">2019-05-25T07:17:15Z</dcterms:created>
  <dcterms:modified xsi:type="dcterms:W3CDTF">2019-07-12T07:22:47Z</dcterms:modified>
</cp:coreProperties>
</file>